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Pacifico" charset="0"/>
      <p:regular r:id="rId9"/>
    </p:embeddedFont>
    <p:embeddedFont>
      <p:font typeface="Comic Sans MS" pitchFamily="66"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e6696af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e6696af9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e6696af9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e6696af9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e6696af9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e6696af9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e6696af9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e6696af9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e6696af9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e6696af9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Alessio\OneDrive\Desktop\videoplayback%20(1).m4a"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1075" y="500950"/>
            <a:ext cx="8520600" cy="2586000"/>
          </a:xfrm>
          <a:prstGeom prst="rect">
            <a:avLst/>
          </a:prstGeom>
          <a:ln>
            <a:noFill/>
          </a:ln>
        </p:spPr>
        <p:txBody>
          <a:bodyPr spcFirstLastPara="1" wrap="square" lIns="91425" tIns="91425" rIns="91425" bIns="91425" anchor="b" anchorCtr="0">
            <a:spAutoFit/>
          </a:bodyPr>
          <a:lstStyle/>
          <a:p>
            <a:pPr marL="0" lvl="0" indent="0" algn="ctr" rtl="0">
              <a:spcBef>
                <a:spcPts val="0"/>
              </a:spcBef>
              <a:spcAft>
                <a:spcPts val="0"/>
              </a:spcAft>
              <a:buNone/>
            </a:pPr>
            <a:endParaRPr/>
          </a:p>
          <a:p>
            <a:pPr marL="0" lvl="0" indent="0" algn="ctr" rtl="0">
              <a:spcBef>
                <a:spcPts val="0"/>
              </a:spcBef>
              <a:spcAft>
                <a:spcPts val="0"/>
              </a:spcAft>
              <a:buNone/>
            </a:pPr>
            <a:endParaRPr>
              <a:highlight>
                <a:srgbClr val="FFFFFF"/>
              </a:highlight>
            </a:endParaRPr>
          </a:p>
          <a:p>
            <a:pPr marL="0" lvl="0" indent="0" algn="ctr" rtl="0">
              <a:spcBef>
                <a:spcPts val="0"/>
              </a:spcBef>
              <a:spcAft>
                <a:spcPts val="0"/>
              </a:spcAft>
              <a:buNone/>
            </a:pPr>
            <a:r>
              <a:rPr lang="it" i="1">
                <a:highlight>
                  <a:srgbClr val="FFFFFF"/>
                </a:highlight>
                <a:latin typeface="Times New Roman"/>
                <a:ea typeface="Times New Roman"/>
                <a:cs typeface="Times New Roman"/>
                <a:sym typeface="Times New Roman"/>
              </a:rPr>
              <a:t>LE MASCHERE</a:t>
            </a:r>
            <a:endParaRPr i="1">
              <a:highlight>
                <a:srgbClr val="FFFFFF"/>
              </a:highlight>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107075" y="2763575"/>
            <a:ext cx="8520600" cy="14838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it"/>
              <a:t> </a:t>
            </a:r>
            <a:endParaRPr/>
          </a:p>
          <a:p>
            <a:pPr marL="0" lvl="0" indent="0" algn="ctr" rtl="0">
              <a:spcBef>
                <a:spcPts val="0"/>
              </a:spcBef>
              <a:spcAft>
                <a:spcPts val="0"/>
              </a:spcAft>
              <a:buNone/>
            </a:pPr>
            <a:endParaRPr>
              <a:solidFill>
                <a:srgbClr val="000000"/>
              </a:solidFill>
              <a:highlight>
                <a:srgbClr val="FFFFFF"/>
              </a:highlight>
            </a:endParaRPr>
          </a:p>
          <a:p>
            <a:pPr marL="0" lvl="0" indent="0" algn="ctr" rtl="0">
              <a:spcBef>
                <a:spcPts val="0"/>
              </a:spcBef>
              <a:spcAft>
                <a:spcPts val="0"/>
              </a:spcAft>
              <a:buNone/>
            </a:pPr>
            <a:endParaRPr>
              <a:solidFill>
                <a:srgbClr val="000000"/>
              </a:solidFill>
              <a:highlight>
                <a:srgbClr val="FFFFFF"/>
              </a:highlight>
            </a:endParaRPr>
          </a:p>
          <a:p>
            <a:pPr marL="0" lvl="0" indent="0" algn="ctr" rtl="0">
              <a:spcBef>
                <a:spcPts val="0"/>
              </a:spcBef>
              <a:spcAft>
                <a:spcPts val="0"/>
              </a:spcAft>
              <a:buNone/>
            </a:pPr>
            <a:r>
              <a:rPr lang="it" i="1">
                <a:solidFill>
                  <a:srgbClr val="000000"/>
                </a:solidFill>
                <a:highlight>
                  <a:srgbClr val="FFFFFF"/>
                </a:highlight>
                <a:latin typeface="Times New Roman"/>
                <a:ea typeface="Times New Roman"/>
                <a:cs typeface="Times New Roman"/>
                <a:sym typeface="Times New Roman"/>
              </a:rPr>
              <a:t>PIETRO MASCAGNI</a:t>
            </a:r>
            <a:endParaRPr i="1">
              <a:solidFill>
                <a:srgbClr val="000000"/>
              </a:solidFill>
              <a:highlight>
                <a:srgbClr val="FFFFFF"/>
              </a:highlight>
              <a:latin typeface="Times New Roman"/>
              <a:ea typeface="Times New Roman"/>
              <a:cs typeface="Times New Roman"/>
              <a:sym typeface="Times New Roman"/>
            </a:endParaRPr>
          </a:p>
        </p:txBody>
      </p:sp>
      <p:pic>
        <p:nvPicPr>
          <p:cNvPr id="5" name="videoplayback (1).m4a">
            <a:hlinkClick r:id="" action="ppaction://media"/>
          </p:cNvPr>
          <p:cNvPicPr>
            <a:picLocks noRot="1" noChangeAspect="1"/>
          </p:cNvPicPr>
          <p:nvPr>
            <a:audioFile r:link="rId1"/>
          </p:nvPr>
        </p:nvPicPr>
        <p:blipFill>
          <a:blip r:embed="rId5"/>
          <a:stretch>
            <a:fillRect/>
          </a:stretch>
        </p:blipFill>
        <p:spPr>
          <a:xfrm>
            <a:off x="35496" y="48387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i="1" dirty="0">
                <a:latin typeface="Pacifico"/>
                <a:ea typeface="Pacifico"/>
                <a:cs typeface="Pacifico"/>
                <a:sym typeface="Pacifico"/>
              </a:rPr>
              <a:t>INTRODUZIONE:</a:t>
            </a:r>
            <a:endParaRPr i="1" dirty="0">
              <a:latin typeface="Pacifico"/>
              <a:ea typeface="Pacifico"/>
              <a:cs typeface="Pacifico"/>
              <a:sym typeface="Pacifico"/>
            </a:endParaRPr>
          </a:p>
        </p:txBody>
      </p:sp>
      <p:sp>
        <p:nvSpPr>
          <p:cNvPr id="62" name="Google Shape;62;p14"/>
          <p:cNvSpPr txBox="1">
            <a:spLocks noGrp="1"/>
          </p:cNvSpPr>
          <p:nvPr>
            <p:ph type="body" idx="1"/>
          </p:nvPr>
        </p:nvSpPr>
        <p:spPr>
          <a:xfrm>
            <a:off x="311700" y="1124250"/>
            <a:ext cx="8520600" cy="3416400"/>
          </a:xfrm>
          <a:prstGeom prst="rect">
            <a:avLst/>
          </a:prstGeom>
        </p:spPr>
        <p:txBody>
          <a:bodyPr spcFirstLastPara="1" wrap="square" lIns="91425" tIns="91425" rIns="91425" bIns="91425" anchor="t" anchorCtr="0">
            <a:normAutofit/>
          </a:bodyPr>
          <a:lstStyle/>
          <a:p>
            <a:pPr marL="0" lvl="0" indent="0" algn="just" rtl="0">
              <a:spcBef>
                <a:spcPts val="600"/>
              </a:spcBef>
              <a:spcAft>
                <a:spcPts val="0"/>
              </a:spcAft>
              <a:buNone/>
            </a:pPr>
            <a:r>
              <a:rPr lang="it" dirty="0" smtClean="0">
                <a:solidFill>
                  <a:schemeClr val="bg1"/>
                </a:solidFill>
                <a:sym typeface="Comic Sans MS"/>
              </a:rPr>
              <a:t>“Le maschere” </a:t>
            </a:r>
            <a:r>
              <a:rPr lang="it" dirty="0">
                <a:solidFill>
                  <a:schemeClr val="bg1"/>
                </a:solidFill>
                <a:sym typeface="Comic Sans MS"/>
              </a:rPr>
              <a:t>è </a:t>
            </a:r>
            <a:r>
              <a:rPr lang="it" dirty="0" smtClean="0">
                <a:solidFill>
                  <a:schemeClr val="bg1"/>
                </a:solidFill>
                <a:sym typeface="Comic Sans MS"/>
              </a:rPr>
              <a:t>un'opera  </a:t>
            </a:r>
            <a:r>
              <a:rPr lang="it" dirty="0">
                <a:solidFill>
                  <a:schemeClr val="bg1"/>
                </a:solidFill>
                <a:sym typeface="Comic Sans MS"/>
              </a:rPr>
              <a:t>in un prologo in tre atti. </a:t>
            </a:r>
            <a:endParaRPr dirty="0">
              <a:solidFill>
                <a:schemeClr val="bg1"/>
              </a:solidFill>
              <a:sym typeface="Comic Sans MS"/>
            </a:endParaRPr>
          </a:p>
          <a:p>
            <a:pPr marL="0" lvl="0" indent="0" algn="just" rtl="0">
              <a:spcBef>
                <a:spcPts val="600"/>
              </a:spcBef>
              <a:spcAft>
                <a:spcPts val="0"/>
              </a:spcAft>
              <a:buNone/>
            </a:pPr>
            <a:r>
              <a:rPr lang="it" dirty="0">
                <a:solidFill>
                  <a:schemeClr val="bg1"/>
                </a:solidFill>
                <a:sym typeface="Comic Sans MS"/>
              </a:rPr>
              <a:t>Il prologo è  una introduzione a un'opera (o racconto) in genere. </a:t>
            </a:r>
            <a:endParaRPr dirty="0">
              <a:solidFill>
                <a:schemeClr val="bg1"/>
              </a:solidFill>
              <a:sym typeface="Comic Sans MS"/>
            </a:endParaRPr>
          </a:p>
          <a:p>
            <a:pPr marL="0" lvl="0" indent="0" algn="just" rtl="0">
              <a:spcBef>
                <a:spcPts val="600"/>
              </a:spcBef>
              <a:spcAft>
                <a:spcPts val="0"/>
              </a:spcAft>
              <a:buNone/>
            </a:pPr>
            <a:r>
              <a:rPr lang="it" dirty="0">
                <a:solidFill>
                  <a:schemeClr val="bg1"/>
                </a:solidFill>
                <a:sym typeface="Comic Sans MS"/>
              </a:rPr>
              <a:t>Le Maschere è stato scritto da pietro Mascagni (Livorno 1863 - 1945) </a:t>
            </a:r>
            <a:endParaRPr dirty="0">
              <a:solidFill>
                <a:schemeClr val="bg1"/>
              </a:solidFill>
              <a:sym typeface="Comic Sans MS"/>
            </a:endParaRPr>
          </a:p>
          <a:p>
            <a:pPr marL="0" lvl="0" indent="0" algn="just" rtl="0">
              <a:spcBef>
                <a:spcPts val="600"/>
              </a:spcBef>
              <a:spcAft>
                <a:spcPts val="0"/>
              </a:spcAft>
              <a:buClr>
                <a:schemeClr val="dk1"/>
              </a:buClr>
              <a:buSzPts val="1100"/>
              <a:buFont typeface="Arial"/>
              <a:buNone/>
            </a:pPr>
            <a:r>
              <a:rPr lang="it" dirty="0">
                <a:solidFill>
                  <a:schemeClr val="bg1"/>
                </a:solidFill>
                <a:sym typeface="Comic Sans MS"/>
              </a:rPr>
              <a:t>su </a:t>
            </a:r>
            <a:r>
              <a:rPr lang="it" dirty="0" smtClean="0">
                <a:solidFill>
                  <a:schemeClr val="bg1"/>
                </a:solidFill>
                <a:sym typeface="Comic Sans MS"/>
              </a:rPr>
              <a:t>libretto </a:t>
            </a:r>
            <a:r>
              <a:rPr lang="it" dirty="0">
                <a:solidFill>
                  <a:schemeClr val="bg1"/>
                </a:solidFill>
                <a:sym typeface="Comic Sans MS"/>
              </a:rPr>
              <a:t>di Luigi Illica.</a:t>
            </a:r>
            <a:endParaRPr dirty="0">
              <a:solidFill>
                <a:schemeClr val="bg1"/>
              </a:solidFill>
              <a:sym typeface="Comic Sans MS"/>
            </a:endParaRPr>
          </a:p>
          <a:p>
            <a:pPr marL="0" lvl="0" indent="0" algn="l" rtl="0">
              <a:spcBef>
                <a:spcPts val="600"/>
              </a:spcBef>
              <a:spcAft>
                <a:spcPts val="1200"/>
              </a:spcAft>
              <a:buNone/>
            </a:pPr>
            <a:endParaRPr dirty="0"/>
          </a:p>
        </p:txBody>
      </p:sp>
      <p:pic>
        <p:nvPicPr>
          <p:cNvPr id="63" name="Google Shape;63;p14"/>
          <p:cNvPicPr preferRelativeResize="0"/>
          <p:nvPr/>
        </p:nvPicPr>
        <p:blipFill>
          <a:blip r:embed="rId4">
            <a:alphaModFix/>
          </a:blip>
          <a:stretch>
            <a:fillRect/>
          </a:stretch>
        </p:blipFill>
        <p:spPr>
          <a:xfrm>
            <a:off x="7380312" y="1347614"/>
            <a:ext cx="1512168" cy="295232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61050"/>
            <a:ext cx="8520600" cy="113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89325" y="261075"/>
            <a:ext cx="8520600" cy="42726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it" dirty="0">
                <a:solidFill>
                  <a:schemeClr val="bg1"/>
                </a:solidFill>
                <a:sym typeface="Comic Sans MS"/>
              </a:rPr>
              <a:t>L'opera fu un omaggio di Mascagni all'opera buffa di Rossini ed alla tradizione della commedia dell'arte. Essa venne data per la prima volta simultaneamente in sei diverse città italiane, il 17 gennaio 1901: Teatro alla Scala (Milano), al </a:t>
            </a:r>
            <a:r>
              <a:rPr lang="it" dirty="0" smtClean="0">
                <a:solidFill>
                  <a:schemeClr val="bg1"/>
                </a:solidFill>
                <a:sym typeface="Comic Sans MS"/>
              </a:rPr>
              <a:t>Teatro Carlo </a:t>
            </a:r>
            <a:r>
              <a:rPr lang="it" dirty="0">
                <a:solidFill>
                  <a:schemeClr val="bg1"/>
                </a:solidFill>
                <a:sym typeface="Comic Sans MS"/>
              </a:rPr>
              <a:t>Felice di Genova, al Teatro Regio di Torino, al Teatro Costanzi di Roma, al Teatro La Fenice di Venezia ed al Teatro Filarmonico di Verona. Due giorni dopo, venne data al Teatro San Carlo di </a:t>
            </a:r>
            <a:r>
              <a:rPr lang="it" dirty="0" smtClean="0">
                <a:solidFill>
                  <a:schemeClr val="bg1"/>
                </a:solidFill>
                <a:sym typeface="Comic Sans MS"/>
              </a:rPr>
              <a:t>Napoli</a:t>
            </a:r>
            <a:r>
              <a:rPr lang="it" dirty="0">
                <a:solidFill>
                  <a:schemeClr val="bg1"/>
                </a:solidFill>
                <a:sym typeface="Comic Sans MS"/>
              </a:rPr>
              <a:t>.</a:t>
            </a:r>
            <a:endParaRPr dirty="0">
              <a:solidFill>
                <a:schemeClr val="bg1"/>
              </a:solidFill>
              <a:sym typeface="Comic Sans MS"/>
            </a:endParaRPr>
          </a:p>
          <a:p>
            <a:pPr marL="0" lvl="0" indent="0" algn="l" rtl="0">
              <a:spcBef>
                <a:spcPts val="0"/>
              </a:spcBef>
              <a:spcAft>
                <a:spcPts val="1200"/>
              </a:spcAft>
              <a:buNone/>
            </a:pPr>
            <a:endParaRPr dirty="0"/>
          </a:p>
        </p:txBody>
      </p:sp>
      <p:pic>
        <p:nvPicPr>
          <p:cNvPr id="70" name="Google Shape;70;p15"/>
          <p:cNvPicPr preferRelativeResize="0"/>
          <p:nvPr/>
        </p:nvPicPr>
        <p:blipFill rotWithShape="1">
          <a:blip r:embed="rId4">
            <a:alphaModFix/>
          </a:blip>
          <a:srcRect l="-8125" t="-3180" r="1765" b="-3180"/>
          <a:stretch/>
        </p:blipFill>
        <p:spPr>
          <a:xfrm>
            <a:off x="5148064" y="1995686"/>
            <a:ext cx="2114175" cy="303744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692675" y="-246400"/>
            <a:ext cx="8520600" cy="246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11700" y="423325"/>
            <a:ext cx="8520600" cy="4145700"/>
          </a:xfrm>
          <a:prstGeom prst="rect">
            <a:avLst/>
          </a:prstGeom>
        </p:spPr>
        <p:txBody>
          <a:bodyPr spcFirstLastPara="1" wrap="square" lIns="91425" tIns="91425" rIns="91425" bIns="91425" anchor="t" anchorCtr="0">
            <a:normAutofit/>
          </a:bodyPr>
          <a:lstStyle/>
          <a:p>
            <a:pPr marL="0" lvl="0" indent="0" algn="just" rtl="0">
              <a:spcBef>
                <a:spcPts val="600"/>
              </a:spcBef>
              <a:spcAft>
                <a:spcPts val="0"/>
              </a:spcAft>
              <a:buNone/>
            </a:pPr>
            <a:r>
              <a:rPr lang="it" dirty="0" smtClean="0">
                <a:solidFill>
                  <a:schemeClr val="tx1"/>
                </a:solidFill>
                <a:sym typeface="Times New Roman"/>
              </a:rPr>
              <a:t>“</a:t>
            </a:r>
            <a:r>
              <a:rPr lang="it" dirty="0" smtClean="0">
                <a:solidFill>
                  <a:schemeClr val="tx1"/>
                </a:solidFill>
                <a:sym typeface="Comic Sans MS"/>
              </a:rPr>
              <a:t>Le Maschere” </a:t>
            </a:r>
            <a:r>
              <a:rPr lang="it" dirty="0">
                <a:solidFill>
                  <a:schemeClr val="tx1"/>
                </a:solidFill>
                <a:sym typeface="Comic Sans MS"/>
              </a:rPr>
              <a:t>ricevettero un'accoglienza sottotono, con la rappresentazione di Genova sospesa a metà a causa delle manifestazioni rumorose del pubblico. </a:t>
            </a:r>
            <a:endParaRPr dirty="0">
              <a:solidFill>
                <a:schemeClr val="tx1"/>
              </a:solidFill>
              <a:sym typeface="Comic Sans MS"/>
            </a:endParaRPr>
          </a:p>
          <a:p>
            <a:pPr marL="0" lvl="0" indent="0" algn="just" rtl="0">
              <a:spcBef>
                <a:spcPts val="600"/>
              </a:spcBef>
              <a:spcAft>
                <a:spcPts val="0"/>
              </a:spcAft>
              <a:buNone/>
            </a:pPr>
            <a:r>
              <a:rPr lang="it" dirty="0">
                <a:solidFill>
                  <a:schemeClr val="tx1"/>
                </a:solidFill>
                <a:sym typeface="Comic Sans MS"/>
              </a:rPr>
              <a:t>L'opera fu eseguita sporadicamente in Italia per i successivi quattro anni e poi sprofondò nel buio. </a:t>
            </a:r>
            <a:endParaRPr dirty="0">
              <a:solidFill>
                <a:schemeClr val="tx1"/>
              </a:solidFill>
              <a:sym typeface="Comic Sans MS"/>
            </a:endParaRPr>
          </a:p>
          <a:p>
            <a:pPr marL="0" lvl="0" indent="0" algn="just" rtl="0">
              <a:spcBef>
                <a:spcPts val="600"/>
              </a:spcBef>
              <a:spcAft>
                <a:spcPts val="0"/>
              </a:spcAft>
              <a:buNone/>
            </a:pPr>
            <a:r>
              <a:rPr lang="it" dirty="0">
                <a:solidFill>
                  <a:schemeClr val="tx1"/>
                </a:solidFill>
                <a:sym typeface="Comic Sans MS"/>
              </a:rPr>
              <a:t>Quando Mascagni decise di rivedere l'impostazione </a:t>
            </a:r>
            <a:endParaRPr dirty="0">
              <a:solidFill>
                <a:schemeClr val="tx1"/>
              </a:solidFill>
              <a:sym typeface="Comic Sans MS"/>
            </a:endParaRPr>
          </a:p>
          <a:p>
            <a:pPr marL="0" lvl="0" indent="0" algn="just" rtl="0">
              <a:spcBef>
                <a:spcPts val="600"/>
              </a:spcBef>
              <a:spcAft>
                <a:spcPts val="0"/>
              </a:spcAft>
              <a:buNone/>
            </a:pPr>
            <a:r>
              <a:rPr lang="it" dirty="0">
                <a:solidFill>
                  <a:schemeClr val="tx1"/>
                </a:solidFill>
                <a:sym typeface="Comic Sans MS"/>
              </a:rPr>
              <a:t>dell'opera e la ripropose nel 1931, il successo fu leggermente </a:t>
            </a:r>
            <a:endParaRPr dirty="0">
              <a:solidFill>
                <a:schemeClr val="tx1"/>
              </a:solidFill>
              <a:sym typeface="Comic Sans MS"/>
            </a:endParaRPr>
          </a:p>
          <a:p>
            <a:pPr marL="0" lvl="0" indent="0" algn="just" rtl="0">
              <a:spcBef>
                <a:spcPts val="600"/>
              </a:spcBef>
              <a:spcAft>
                <a:spcPts val="0"/>
              </a:spcAft>
              <a:buClr>
                <a:schemeClr val="dk1"/>
              </a:buClr>
              <a:buSzPts val="1100"/>
              <a:buFont typeface="Arial"/>
              <a:buNone/>
            </a:pPr>
            <a:r>
              <a:rPr lang="it" dirty="0">
                <a:solidFill>
                  <a:schemeClr val="tx1"/>
                </a:solidFill>
                <a:sym typeface="Comic Sans MS"/>
              </a:rPr>
              <a:t>migliore ma non durò a lungo.</a:t>
            </a:r>
            <a:endParaRPr dirty="0">
              <a:solidFill>
                <a:schemeClr val="tx1"/>
              </a:solidFill>
              <a:sym typeface="Comic Sans MS"/>
            </a:endParaRPr>
          </a:p>
          <a:p>
            <a:pPr marL="0" lvl="0" indent="0" algn="l" rtl="0">
              <a:spcBef>
                <a:spcPts val="600"/>
              </a:spcBef>
              <a:spcAft>
                <a:spcPts val="1200"/>
              </a:spcAft>
              <a:buNone/>
            </a:pPr>
            <a:endParaRPr dirty="0"/>
          </a:p>
        </p:txBody>
      </p:sp>
      <p:pic>
        <p:nvPicPr>
          <p:cNvPr id="77" name="Google Shape;77;p16"/>
          <p:cNvPicPr preferRelativeResize="0"/>
          <p:nvPr/>
        </p:nvPicPr>
        <p:blipFill>
          <a:blip r:embed="rId4">
            <a:alphaModFix/>
          </a:blip>
          <a:stretch>
            <a:fillRect/>
          </a:stretch>
        </p:blipFill>
        <p:spPr>
          <a:xfrm>
            <a:off x="6660232" y="1779662"/>
            <a:ext cx="2258959" cy="315218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39900"/>
            <a:ext cx="8520600" cy="32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3" name="Google Shape;83;p17"/>
          <p:cNvSpPr txBox="1">
            <a:spLocks noGrp="1"/>
          </p:cNvSpPr>
          <p:nvPr>
            <p:ph type="body" idx="1"/>
          </p:nvPr>
        </p:nvSpPr>
        <p:spPr>
          <a:xfrm>
            <a:off x="311700" y="451550"/>
            <a:ext cx="8520600" cy="4360200"/>
          </a:xfrm>
          <a:prstGeom prst="rect">
            <a:avLst/>
          </a:prstGeom>
        </p:spPr>
        <p:txBody>
          <a:bodyPr spcFirstLastPara="1" wrap="square" lIns="91425" tIns="91425" rIns="91425" bIns="91425" anchor="t" anchorCtr="0">
            <a:normAutofit/>
          </a:bodyPr>
          <a:lstStyle/>
          <a:p>
            <a:pPr marL="0" lvl="0" indent="0" algn="just" rtl="0">
              <a:spcBef>
                <a:spcPts val="600"/>
              </a:spcBef>
              <a:spcAft>
                <a:spcPts val="0"/>
              </a:spcAft>
              <a:buClr>
                <a:schemeClr val="dk1"/>
              </a:buClr>
              <a:buSzPts val="1100"/>
              <a:buFont typeface="Arial"/>
              <a:buNone/>
            </a:pPr>
            <a:r>
              <a:rPr lang="it" dirty="0">
                <a:solidFill>
                  <a:schemeClr val="bg1"/>
                </a:solidFill>
                <a:sym typeface="Comic Sans MS"/>
              </a:rPr>
              <a:t>I personaggi sono: Arlecchino Battocchio Brighella Colombina Florindo Giocadio il Capitan Spavento il dottor Graziano Pantalone de’ Bisognosi, Rosaura, Tartaglia</a:t>
            </a:r>
            <a:endParaRPr sz="1700" dirty="0">
              <a:solidFill>
                <a:schemeClr val="bg1"/>
              </a:solidFill>
              <a:highlight>
                <a:srgbClr val="FFFFFF"/>
              </a:highlight>
              <a:latin typeface="Comic Sans MS"/>
              <a:ea typeface="Comic Sans MS"/>
              <a:cs typeface="Comic Sans MS"/>
              <a:sym typeface="Comic Sans MS"/>
            </a:endParaRPr>
          </a:p>
          <a:p>
            <a:pPr marL="0" lvl="0" indent="0" algn="l" rtl="0">
              <a:spcBef>
                <a:spcPts val="600"/>
              </a:spcBef>
              <a:spcAft>
                <a:spcPts val="1200"/>
              </a:spcAft>
              <a:buNone/>
            </a:pPr>
            <a:endParaRPr sz="1700" dirty="0">
              <a:latin typeface="Comic Sans MS"/>
              <a:ea typeface="Comic Sans MS"/>
              <a:cs typeface="Comic Sans MS"/>
              <a:sym typeface="Comic Sans MS"/>
            </a:endParaRPr>
          </a:p>
        </p:txBody>
      </p:sp>
      <p:pic>
        <p:nvPicPr>
          <p:cNvPr id="84" name="Google Shape;84;p17"/>
          <p:cNvPicPr preferRelativeResize="0"/>
          <p:nvPr/>
        </p:nvPicPr>
        <p:blipFill>
          <a:blip r:embed="rId4">
            <a:alphaModFix/>
          </a:blip>
          <a:stretch>
            <a:fillRect/>
          </a:stretch>
        </p:blipFill>
        <p:spPr>
          <a:xfrm>
            <a:off x="5558321" y="1213575"/>
            <a:ext cx="2297100" cy="32808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Pacifico"/>
                <a:ea typeface="Pacifico"/>
                <a:cs typeface="Pacifico"/>
                <a:sym typeface="Pacifico"/>
              </a:rPr>
              <a:t>TRAMA:</a:t>
            </a:r>
            <a:endParaRPr>
              <a:latin typeface="Pacifico"/>
              <a:ea typeface="Pacifico"/>
              <a:cs typeface="Pacifico"/>
              <a:sym typeface="Pacifico"/>
            </a:endParaRPr>
          </a:p>
        </p:txBody>
      </p:sp>
      <p:sp>
        <p:nvSpPr>
          <p:cNvPr id="90" name="Google Shape;90;p18"/>
          <p:cNvSpPr txBox="1">
            <a:spLocks noGrp="1"/>
          </p:cNvSpPr>
          <p:nvPr>
            <p:ph type="body" idx="1"/>
          </p:nvPr>
        </p:nvSpPr>
        <p:spPr>
          <a:xfrm>
            <a:off x="177650" y="1131300"/>
            <a:ext cx="8520600" cy="3416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600"/>
              </a:spcBef>
              <a:spcAft>
                <a:spcPts val="0"/>
              </a:spcAft>
              <a:buClr>
                <a:schemeClr val="dk1"/>
              </a:buClr>
              <a:buSzPts val="1100"/>
              <a:buFont typeface="Arial"/>
              <a:buNone/>
            </a:pPr>
            <a:r>
              <a:rPr lang="it" dirty="0">
                <a:solidFill>
                  <a:schemeClr val="bg1"/>
                </a:solidFill>
                <a:sym typeface="Comic Sans MS"/>
              </a:rPr>
              <a:t>Rosaura ama e vorrebbe sposare Florindo, ma Pantalone l’ha promessa in sposa a Capitan Spavento. Brighella, fidanzato di Colombina, amica di Rosaura, la convince ad accettare il volere del padre: ci penserà lui, durante la festa di fidanzamento, a risolvere la situazione. Brighella ha messo una polverina magica nel vino: e così tutti straparlano, gridano, sono in preda a una sorta di follia; Tartaglia smette addirittura di tartagliare. Nella confusione generale, il dottor Graziano si allontana con la valigia del Capitan Spavento. Per impedire le nozze, Colombina si lascia corteggiare da Arlecchino, il servo del Capitano. Nella valigia del Capitano vengono quindi trovati degli arnesi da scasso: è un ladro e un truffatore. Pantalone acconsente allora alle nozze di Rosaura e Florindo, che gli promettono, al più presto, un Pantaloncino. Tutte le maschere intonano un inno alla Maschera italiana (“O Maschera italiana”).</a:t>
            </a:r>
            <a:endParaRPr dirty="0">
              <a:solidFill>
                <a:schemeClr val="bg1"/>
              </a:solidFill>
              <a:sym typeface="Comic Sans MS"/>
            </a:endParaRPr>
          </a:p>
          <a:p>
            <a:pPr marL="0" lvl="0" indent="0" algn="l" rtl="0">
              <a:spcBef>
                <a:spcPts val="600"/>
              </a:spcBef>
              <a:spcAft>
                <a:spcPts val="1200"/>
              </a:spcAft>
              <a:buNone/>
            </a:pPr>
            <a:endParaRPr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401</Words>
  <Application>Microsoft Office PowerPoint</Application>
  <PresentationFormat>Presentazione su schermo (16:9)</PresentationFormat>
  <Paragraphs>21</Paragraphs>
  <Slides>6</Slides>
  <Notes>6</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Times New Roman</vt:lpstr>
      <vt:lpstr>Pacifico</vt:lpstr>
      <vt:lpstr>Comic Sans MS</vt:lpstr>
      <vt:lpstr>Simple Light</vt:lpstr>
      <vt:lpstr>  LE MASCHERE</vt:lpstr>
      <vt:lpstr>INTRODUZIONE:</vt:lpstr>
      <vt:lpstr>Diapositiva 3</vt:lpstr>
      <vt:lpstr>Diapositiva 4</vt:lpstr>
      <vt:lpstr>Diapositiva 5</vt:lpstr>
      <vt:lpstr>TRAMA: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 MASCHERE</dc:title>
  <cp:lastModifiedBy>Utente Windows</cp:lastModifiedBy>
  <cp:revision>5</cp:revision>
  <dcterms:modified xsi:type="dcterms:W3CDTF">2021-05-20T19:13:00Z</dcterms:modified>
</cp:coreProperties>
</file>